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5/12/2021</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067240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5/12/2021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47370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5/12/2021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50590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5/12/2021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30519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5/12/2021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05592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5/12/2021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17449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5/12/2021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91188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5/12/2021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72233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5/12/2021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6119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5/12/2021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07164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5/12/2021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98401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5/12/2021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0709423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41" r:id="rId3"/>
    <p:sldLayoutId id="2147483742" r:id="rId4"/>
    <p:sldLayoutId id="2147483743" r:id="rId5"/>
    <p:sldLayoutId id="2147483744" r:id="rId6"/>
    <p:sldLayoutId id="2147483745" r:id="rId7"/>
    <p:sldLayoutId id="2147483749" r:id="rId8"/>
    <p:sldLayoutId id="2147483746" r:id="rId9"/>
    <p:sldLayoutId id="2147483747" r:id="rId10"/>
    <p:sldLayoutId id="2147483748"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 person's hand with illuminated lights">
            <a:extLst>
              <a:ext uri="{FF2B5EF4-FFF2-40B4-BE49-F238E27FC236}">
                <a16:creationId xmlns:a16="http://schemas.microsoft.com/office/drawing/2014/main" id="{DDD91F7C-F815-4485-A551-50A4F670B6D2}"/>
              </a:ext>
            </a:extLst>
          </p:cNvPr>
          <p:cNvPicPr>
            <a:picLocks noChangeAspect="1"/>
          </p:cNvPicPr>
          <p:nvPr/>
        </p:nvPicPr>
        <p:blipFill rotWithShape="1">
          <a:blip r:embed="rId2">
            <a:alphaModFix amt="60000"/>
          </a:blip>
          <a:srcRect t="5110" b="10638"/>
          <a:stretch/>
        </p:blipFill>
        <p:spPr>
          <a:xfrm>
            <a:off x="20" y="10"/>
            <a:ext cx="12191980" cy="6856614"/>
          </a:xfrm>
          <a:prstGeom prst="rect">
            <a:avLst/>
          </a:prstGeom>
        </p:spPr>
      </p:pic>
      <p:sp>
        <p:nvSpPr>
          <p:cNvPr id="2" name="Tiêu đề 1">
            <a:extLst>
              <a:ext uri="{FF2B5EF4-FFF2-40B4-BE49-F238E27FC236}">
                <a16:creationId xmlns:a16="http://schemas.microsoft.com/office/drawing/2014/main" id="{8B93B434-866B-4899-8D69-7451DCC94B87}"/>
              </a:ext>
            </a:extLst>
          </p:cNvPr>
          <p:cNvSpPr>
            <a:spLocks noGrp="1"/>
          </p:cNvSpPr>
          <p:nvPr>
            <p:ph type="ctrTitle"/>
          </p:nvPr>
        </p:nvSpPr>
        <p:spPr>
          <a:xfrm>
            <a:off x="838200" y="740211"/>
            <a:ext cx="7530685" cy="3163864"/>
          </a:xfrm>
        </p:spPr>
        <p:txBody>
          <a:bodyPr>
            <a:normAutofit/>
          </a:bodyPr>
          <a:lstStyle/>
          <a:p>
            <a:pPr algn="l"/>
            <a:r>
              <a:rPr lang="en-US" sz="5200" dirty="0" err="1">
                <a:solidFill>
                  <a:srgbClr val="FFFFFF"/>
                </a:solidFill>
              </a:rPr>
              <a:t>Đề</a:t>
            </a:r>
            <a:r>
              <a:rPr lang="en-US" sz="5200" dirty="0">
                <a:solidFill>
                  <a:srgbClr val="FFFFFF"/>
                </a:solidFill>
              </a:rPr>
              <a:t> </a:t>
            </a:r>
            <a:r>
              <a:rPr lang="en-US" sz="5200" dirty="0" err="1">
                <a:solidFill>
                  <a:srgbClr val="FFFFFF"/>
                </a:solidFill>
              </a:rPr>
              <a:t>tài</a:t>
            </a:r>
            <a:r>
              <a:rPr lang="en-US" sz="5200" dirty="0">
                <a:solidFill>
                  <a:srgbClr val="FFFFFF"/>
                </a:solidFill>
              </a:rPr>
              <a:t>:</a:t>
            </a:r>
            <a:br>
              <a:rPr lang="en-US" sz="5200" dirty="0">
                <a:solidFill>
                  <a:srgbClr val="FFFFFF"/>
                </a:solidFill>
              </a:rPr>
            </a:br>
            <a:r>
              <a:rPr lang="en-US" sz="5200" dirty="0" err="1">
                <a:solidFill>
                  <a:srgbClr val="FFFFFF"/>
                </a:solidFill>
              </a:rPr>
              <a:t>Xây</a:t>
            </a:r>
            <a:r>
              <a:rPr lang="en-US" sz="5200" dirty="0">
                <a:solidFill>
                  <a:srgbClr val="FFFFFF"/>
                </a:solidFill>
              </a:rPr>
              <a:t> </a:t>
            </a:r>
            <a:r>
              <a:rPr lang="en-US" sz="5200" dirty="0" err="1">
                <a:solidFill>
                  <a:srgbClr val="FFFFFF"/>
                </a:solidFill>
              </a:rPr>
              <a:t>dựng</a:t>
            </a:r>
            <a:r>
              <a:rPr lang="en-US" sz="5200" dirty="0">
                <a:solidFill>
                  <a:srgbClr val="FFFFFF"/>
                </a:solidFill>
              </a:rPr>
              <a:t> website </a:t>
            </a:r>
            <a:r>
              <a:rPr lang="en-US" sz="5200" dirty="0" err="1">
                <a:solidFill>
                  <a:srgbClr val="FFFFFF"/>
                </a:solidFill>
              </a:rPr>
              <a:t>bán</a:t>
            </a:r>
            <a:r>
              <a:rPr lang="en-US" sz="5200" dirty="0">
                <a:solidFill>
                  <a:srgbClr val="FFFFFF"/>
                </a:solidFill>
              </a:rPr>
              <a:t> </a:t>
            </a:r>
            <a:r>
              <a:rPr lang="en-US" sz="5200" dirty="0" err="1">
                <a:solidFill>
                  <a:srgbClr val="FFFFFF"/>
                </a:solidFill>
              </a:rPr>
              <a:t>điện</a:t>
            </a:r>
            <a:r>
              <a:rPr lang="en-US" sz="5200" dirty="0">
                <a:solidFill>
                  <a:srgbClr val="FFFFFF"/>
                </a:solidFill>
              </a:rPr>
              <a:t> </a:t>
            </a:r>
            <a:r>
              <a:rPr lang="en-US" sz="5200" dirty="0" err="1">
                <a:solidFill>
                  <a:srgbClr val="FFFFFF"/>
                </a:solidFill>
              </a:rPr>
              <a:t>thoại</a:t>
            </a:r>
            <a:r>
              <a:rPr lang="en-US" sz="5200" dirty="0">
                <a:solidFill>
                  <a:srgbClr val="FFFFFF"/>
                </a:solidFill>
              </a:rPr>
              <a:t> di </a:t>
            </a:r>
            <a:r>
              <a:rPr lang="en-US" sz="5200" dirty="0" err="1">
                <a:solidFill>
                  <a:srgbClr val="FFFFFF"/>
                </a:solidFill>
              </a:rPr>
              <a:t>động</a:t>
            </a:r>
            <a:endParaRPr lang="en-US" sz="5200" dirty="0">
              <a:solidFill>
                <a:srgbClr val="FFFFFF"/>
              </a:solidFill>
            </a:endParaRPr>
          </a:p>
        </p:txBody>
      </p:sp>
      <p:sp>
        <p:nvSpPr>
          <p:cNvPr id="3" name="Tiêu đề phụ 2">
            <a:extLst>
              <a:ext uri="{FF2B5EF4-FFF2-40B4-BE49-F238E27FC236}">
                <a16:creationId xmlns:a16="http://schemas.microsoft.com/office/drawing/2014/main" id="{DBCB9637-2198-4491-8FC4-6E40B00B1BFE}"/>
              </a:ext>
            </a:extLst>
          </p:cNvPr>
          <p:cNvSpPr>
            <a:spLocks noGrp="1"/>
          </p:cNvSpPr>
          <p:nvPr>
            <p:ph type="subTitle" idx="1"/>
          </p:nvPr>
        </p:nvSpPr>
        <p:spPr>
          <a:xfrm>
            <a:off x="838200" y="4074515"/>
            <a:ext cx="7583133" cy="2043274"/>
          </a:xfrm>
        </p:spPr>
        <p:txBody>
          <a:bodyPr>
            <a:normAutofit fontScale="70000" lnSpcReduction="20000"/>
          </a:bodyPr>
          <a:lstStyle/>
          <a:p>
            <a:pPr algn="l"/>
            <a:r>
              <a:rPr lang="en-US" sz="2200" dirty="0" err="1">
                <a:solidFill>
                  <a:srgbClr val="FFFFFF"/>
                </a:solidFill>
              </a:rPr>
              <a:t>Thành</a:t>
            </a:r>
            <a:r>
              <a:rPr lang="en-US" sz="2200" dirty="0">
                <a:solidFill>
                  <a:srgbClr val="FFFFFF"/>
                </a:solidFill>
              </a:rPr>
              <a:t> </a:t>
            </a:r>
            <a:r>
              <a:rPr lang="en-US" sz="2200" dirty="0" err="1">
                <a:solidFill>
                  <a:srgbClr val="FFFFFF"/>
                </a:solidFill>
              </a:rPr>
              <a:t>viên</a:t>
            </a:r>
            <a:r>
              <a:rPr lang="en-US" sz="2200" dirty="0">
                <a:solidFill>
                  <a:srgbClr val="FFFFFF"/>
                </a:solidFill>
              </a:rPr>
              <a:t>:</a:t>
            </a:r>
          </a:p>
          <a:p>
            <a:pPr algn="l"/>
            <a:r>
              <a:rPr lang="en-US" sz="2200" dirty="0">
                <a:solidFill>
                  <a:srgbClr val="FFFFFF"/>
                </a:solidFill>
              </a:rPr>
              <a:t>                Lê </a:t>
            </a:r>
            <a:r>
              <a:rPr lang="en-US" sz="2200" dirty="0" err="1">
                <a:solidFill>
                  <a:srgbClr val="FFFFFF"/>
                </a:solidFill>
              </a:rPr>
              <a:t>Thi</a:t>
            </a:r>
            <a:r>
              <a:rPr lang="en-US" sz="2200" dirty="0">
                <a:solidFill>
                  <a:srgbClr val="FFFFFF"/>
                </a:solidFill>
              </a:rPr>
              <a:t> </a:t>
            </a:r>
            <a:r>
              <a:rPr lang="en-US" sz="2200" dirty="0" err="1">
                <a:solidFill>
                  <a:srgbClr val="FFFFFF"/>
                </a:solidFill>
              </a:rPr>
              <a:t>Quế</a:t>
            </a:r>
            <a:r>
              <a:rPr lang="en-US" sz="2200" dirty="0">
                <a:solidFill>
                  <a:srgbClr val="FFFFFF"/>
                </a:solidFill>
              </a:rPr>
              <a:t> Anh</a:t>
            </a:r>
          </a:p>
          <a:p>
            <a:pPr algn="l"/>
            <a:r>
              <a:rPr lang="en-US" sz="2200" dirty="0">
                <a:solidFill>
                  <a:srgbClr val="FFFFFF"/>
                </a:solidFill>
              </a:rPr>
              <a:t>                </a:t>
            </a:r>
            <a:r>
              <a:rPr lang="en-US" sz="2200" dirty="0" err="1">
                <a:solidFill>
                  <a:srgbClr val="FFFFFF"/>
                </a:solidFill>
              </a:rPr>
              <a:t>Vũ</a:t>
            </a:r>
            <a:r>
              <a:rPr lang="en-US" sz="2200" dirty="0">
                <a:solidFill>
                  <a:srgbClr val="FFFFFF"/>
                </a:solidFill>
              </a:rPr>
              <a:t> </a:t>
            </a:r>
            <a:r>
              <a:rPr lang="en-US" sz="2200" dirty="0" err="1">
                <a:solidFill>
                  <a:srgbClr val="FFFFFF"/>
                </a:solidFill>
              </a:rPr>
              <a:t>Sỹ</a:t>
            </a:r>
            <a:r>
              <a:rPr lang="en-US" sz="2200" dirty="0">
                <a:solidFill>
                  <a:srgbClr val="FFFFFF"/>
                </a:solidFill>
              </a:rPr>
              <a:t> </a:t>
            </a:r>
            <a:r>
              <a:rPr lang="en-US" sz="2200" dirty="0" err="1">
                <a:solidFill>
                  <a:srgbClr val="FFFFFF"/>
                </a:solidFill>
              </a:rPr>
              <a:t>Ngọc</a:t>
            </a:r>
            <a:r>
              <a:rPr lang="en-US" sz="2200" dirty="0">
                <a:solidFill>
                  <a:srgbClr val="FFFFFF"/>
                </a:solidFill>
              </a:rPr>
              <a:t> </a:t>
            </a:r>
            <a:r>
              <a:rPr lang="en-US" sz="2200" dirty="0" err="1">
                <a:solidFill>
                  <a:srgbClr val="FFFFFF"/>
                </a:solidFill>
              </a:rPr>
              <a:t>Duy</a:t>
            </a:r>
            <a:endParaRPr lang="en-US" sz="2200" dirty="0">
              <a:solidFill>
                <a:srgbClr val="FFFFFF"/>
              </a:solidFill>
            </a:endParaRPr>
          </a:p>
          <a:p>
            <a:pPr algn="l"/>
            <a:r>
              <a:rPr lang="en-US" sz="2200" dirty="0">
                <a:solidFill>
                  <a:srgbClr val="FFFFFF"/>
                </a:solidFill>
              </a:rPr>
              <a:t>                </a:t>
            </a:r>
            <a:r>
              <a:rPr lang="en-US" sz="2200" dirty="0" err="1">
                <a:solidFill>
                  <a:srgbClr val="FFFFFF"/>
                </a:solidFill>
              </a:rPr>
              <a:t>Nguyễn</a:t>
            </a:r>
            <a:r>
              <a:rPr lang="en-US" sz="2200" dirty="0">
                <a:solidFill>
                  <a:srgbClr val="FFFFFF"/>
                </a:solidFill>
              </a:rPr>
              <a:t> Quang Nam</a:t>
            </a:r>
          </a:p>
          <a:p>
            <a:pPr algn="l"/>
            <a:r>
              <a:rPr lang="en-US" sz="2200" dirty="0">
                <a:solidFill>
                  <a:srgbClr val="FFFFFF"/>
                </a:solidFill>
              </a:rPr>
              <a:t>                Phan </a:t>
            </a:r>
            <a:r>
              <a:rPr lang="en-US" sz="2200" dirty="0" err="1">
                <a:solidFill>
                  <a:srgbClr val="FFFFFF"/>
                </a:solidFill>
              </a:rPr>
              <a:t>Quốc</a:t>
            </a:r>
            <a:r>
              <a:rPr lang="en-US" sz="2200" dirty="0">
                <a:solidFill>
                  <a:srgbClr val="FFFFFF"/>
                </a:solidFill>
              </a:rPr>
              <a:t> </a:t>
            </a:r>
            <a:r>
              <a:rPr lang="en-US" sz="2200" dirty="0" err="1">
                <a:solidFill>
                  <a:srgbClr val="FFFFFF"/>
                </a:solidFill>
              </a:rPr>
              <a:t>Lâm</a:t>
            </a:r>
            <a:endParaRPr lang="en-US" sz="2200" dirty="0">
              <a:solidFill>
                <a:srgbClr val="FFFFFF"/>
              </a:solidFill>
            </a:endParaRPr>
          </a:p>
          <a:p>
            <a:pPr algn="l"/>
            <a:r>
              <a:rPr lang="en-US" sz="2200" dirty="0">
                <a:solidFill>
                  <a:srgbClr val="FFFFFF"/>
                </a:solidFill>
              </a:rPr>
              <a:t>                </a:t>
            </a:r>
            <a:r>
              <a:rPr lang="en-US" sz="2200" dirty="0" err="1">
                <a:solidFill>
                  <a:srgbClr val="FFFFFF"/>
                </a:solidFill>
              </a:rPr>
              <a:t>Nguyễn</a:t>
            </a:r>
            <a:r>
              <a:rPr lang="en-US" sz="2200" dirty="0">
                <a:solidFill>
                  <a:srgbClr val="FFFFFF"/>
                </a:solidFill>
              </a:rPr>
              <a:t> </a:t>
            </a:r>
            <a:r>
              <a:rPr lang="en-US" sz="2200" dirty="0" err="1">
                <a:solidFill>
                  <a:srgbClr val="FFFFFF"/>
                </a:solidFill>
              </a:rPr>
              <a:t>Trung</a:t>
            </a:r>
            <a:r>
              <a:rPr lang="en-US" sz="2200" dirty="0">
                <a:solidFill>
                  <a:srgbClr val="FFFFFF"/>
                </a:solidFill>
              </a:rPr>
              <a:t> </a:t>
            </a:r>
            <a:r>
              <a:rPr lang="en-US" sz="2200" dirty="0" err="1">
                <a:solidFill>
                  <a:srgbClr val="FFFFFF"/>
                </a:solidFill>
              </a:rPr>
              <a:t>Cường</a:t>
            </a:r>
            <a:endParaRPr lang="en-US" sz="2200" dirty="0">
              <a:solidFill>
                <a:srgbClr val="FFFFFF"/>
              </a:solidFill>
            </a:endParaRPr>
          </a:p>
        </p:txBody>
      </p:sp>
    </p:spTree>
    <p:extLst>
      <p:ext uri="{BB962C8B-B14F-4D97-AF65-F5344CB8AC3E}">
        <p14:creationId xmlns:p14="http://schemas.microsoft.com/office/powerpoint/2010/main" val="2261332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DEE4FD8-604F-4069-A4D8-A7107BDDA35A}"/>
              </a:ext>
            </a:extLst>
          </p:cNvPr>
          <p:cNvSpPr>
            <a:spLocks noGrp="1"/>
          </p:cNvSpPr>
          <p:nvPr>
            <p:ph type="title"/>
          </p:nvPr>
        </p:nvSpPr>
        <p:spPr>
          <a:xfrm>
            <a:off x="458694" y="365760"/>
            <a:ext cx="10895106" cy="575273"/>
          </a:xfrm>
        </p:spPr>
        <p:txBody>
          <a:bodyPr>
            <a:normAutofit/>
          </a:bodyPr>
          <a:lstStyle/>
          <a:p>
            <a:r>
              <a:rPr lang="en-US" sz="2800" dirty="0">
                <a:latin typeface="Times New Roman" panose="02020603050405020304" pitchFamily="18" charset="0"/>
                <a:cs typeface="Times New Roman" panose="02020603050405020304" pitchFamily="18" charset="0"/>
              </a:rPr>
              <a:t>2.5 Sitemap</a:t>
            </a:r>
          </a:p>
        </p:txBody>
      </p:sp>
      <p:pic>
        <p:nvPicPr>
          <p:cNvPr id="4" name="Chỗ dành sẵn cho Nội dung 3">
            <a:extLst>
              <a:ext uri="{FF2B5EF4-FFF2-40B4-BE49-F238E27FC236}">
                <a16:creationId xmlns:a16="http://schemas.microsoft.com/office/drawing/2014/main" id="{F34091AA-17DA-4E02-8466-78916DA7498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876532" y="1487811"/>
            <a:ext cx="8438935" cy="4195763"/>
          </a:xfrm>
          <a:prstGeom prst="rect">
            <a:avLst/>
          </a:prstGeom>
        </p:spPr>
      </p:pic>
    </p:spTree>
    <p:extLst>
      <p:ext uri="{BB962C8B-B14F-4D97-AF65-F5344CB8AC3E}">
        <p14:creationId xmlns:p14="http://schemas.microsoft.com/office/powerpoint/2010/main" val="1610161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4A7DD65-93D5-4C34-9F49-649EA756EA07}"/>
              </a:ext>
            </a:extLst>
          </p:cNvPr>
          <p:cNvSpPr>
            <a:spLocks noGrp="1"/>
          </p:cNvSpPr>
          <p:nvPr>
            <p:ph type="title"/>
          </p:nvPr>
        </p:nvSpPr>
        <p:spPr/>
        <p:txBody>
          <a:bodyPr/>
          <a:lstStyle/>
          <a:p>
            <a:r>
              <a:rPr lang="en-US" dirty="0"/>
              <a:t>3. </a:t>
            </a:r>
            <a:r>
              <a:rPr lang="en-US" dirty="0" err="1"/>
              <a:t>Phần</a:t>
            </a:r>
            <a:r>
              <a:rPr lang="en-US" dirty="0"/>
              <a:t> </a:t>
            </a:r>
            <a:r>
              <a:rPr lang="en-US" dirty="0" err="1"/>
              <a:t>giao</a:t>
            </a:r>
            <a:r>
              <a:rPr lang="en-US" dirty="0"/>
              <a:t> </a:t>
            </a:r>
            <a:r>
              <a:rPr lang="en-US" dirty="0" err="1"/>
              <a:t>diện</a:t>
            </a:r>
            <a:endParaRPr lang="en-US" dirty="0"/>
          </a:p>
        </p:txBody>
      </p:sp>
      <p:sp>
        <p:nvSpPr>
          <p:cNvPr id="3" name="Chỗ dành sẵn cho Nội dung 2">
            <a:extLst>
              <a:ext uri="{FF2B5EF4-FFF2-40B4-BE49-F238E27FC236}">
                <a16:creationId xmlns:a16="http://schemas.microsoft.com/office/drawing/2014/main" id="{0BEDC9C1-0FAB-4E7A-B104-8B738E1172E0}"/>
              </a:ext>
            </a:extLst>
          </p:cNvPr>
          <p:cNvSpPr>
            <a:spLocks noGrp="1"/>
          </p:cNvSpPr>
          <p:nvPr>
            <p:ph idx="1"/>
          </p:nvPr>
        </p:nvSpPr>
        <p:spPr>
          <a:xfrm>
            <a:off x="458694" y="1949450"/>
            <a:ext cx="11274612" cy="4788701"/>
          </a:xfrm>
        </p:spPr>
        <p:txBody>
          <a:bodyPr/>
          <a:lstStyle/>
          <a:p>
            <a:pPr marL="0" indent="0">
              <a:buNone/>
            </a:pPr>
            <a:r>
              <a:rPr lang="en-US" sz="3200" dirty="0"/>
              <a:t>3.1 </a:t>
            </a:r>
            <a:r>
              <a:rPr lang="en-US" sz="3200" dirty="0" err="1"/>
              <a:t>Khách</a:t>
            </a:r>
            <a:r>
              <a:rPr lang="en-US" sz="3200" dirty="0"/>
              <a:t> </a:t>
            </a:r>
            <a:r>
              <a:rPr lang="en-US" sz="3200" dirty="0" err="1"/>
              <a:t>hàng</a:t>
            </a:r>
            <a:endParaRPr lang="en-US" sz="3200" dirty="0"/>
          </a:p>
          <a:p>
            <a:pPr marL="0" indent="0">
              <a:buNone/>
            </a:pPr>
            <a:r>
              <a:rPr lang="en-US" dirty="0"/>
              <a:t>- Trang </a:t>
            </a:r>
            <a:r>
              <a:rPr lang="en-US" dirty="0" err="1"/>
              <a:t>chủ</a:t>
            </a:r>
            <a:r>
              <a:rPr lang="en-US" dirty="0"/>
              <a:t>:</a:t>
            </a:r>
          </a:p>
        </p:txBody>
      </p:sp>
      <p:pic>
        <p:nvPicPr>
          <p:cNvPr id="4" name="Hình ảnh 3">
            <a:extLst>
              <a:ext uri="{FF2B5EF4-FFF2-40B4-BE49-F238E27FC236}">
                <a16:creationId xmlns:a16="http://schemas.microsoft.com/office/drawing/2014/main" id="{AC8DF125-6618-4ECE-BE2C-E79FB11089D3}"/>
              </a:ext>
            </a:extLst>
          </p:cNvPr>
          <p:cNvPicPr/>
          <p:nvPr/>
        </p:nvPicPr>
        <p:blipFill>
          <a:blip r:embed="rId2"/>
          <a:stretch>
            <a:fillRect/>
          </a:stretch>
        </p:blipFill>
        <p:spPr>
          <a:xfrm>
            <a:off x="4045244" y="2086252"/>
            <a:ext cx="7688062" cy="4536489"/>
          </a:xfrm>
          <a:prstGeom prst="rect">
            <a:avLst/>
          </a:prstGeom>
        </p:spPr>
      </p:pic>
    </p:spTree>
    <p:extLst>
      <p:ext uri="{BB962C8B-B14F-4D97-AF65-F5344CB8AC3E}">
        <p14:creationId xmlns:p14="http://schemas.microsoft.com/office/powerpoint/2010/main" val="1042133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D6BAA5BD-B7FC-4473-86F9-A4BDFE9FCA88}"/>
              </a:ext>
            </a:extLst>
          </p:cNvPr>
          <p:cNvSpPr>
            <a:spLocks noGrp="1"/>
          </p:cNvSpPr>
          <p:nvPr>
            <p:ph idx="1"/>
          </p:nvPr>
        </p:nvSpPr>
        <p:spPr>
          <a:xfrm>
            <a:off x="458694" y="621436"/>
            <a:ext cx="11274612" cy="5523777"/>
          </a:xfrm>
        </p:spPr>
        <p:txBody>
          <a:bodyPr>
            <a:normAutofit/>
          </a:bodyPr>
          <a:lstStyle/>
          <a:p>
            <a:pPr>
              <a:buFontTx/>
              <a:buChar char="-"/>
            </a:pPr>
            <a:r>
              <a:rPr lang="en-US" dirty="0" err="1">
                <a:cs typeface="Times New Roman" panose="02020603050405020304" pitchFamily="18" charset="0"/>
              </a:rPr>
              <a:t>Hiển</a:t>
            </a:r>
            <a:r>
              <a:rPr lang="en-US" dirty="0">
                <a:cs typeface="Times New Roman" panose="02020603050405020304" pitchFamily="18" charset="0"/>
              </a:rPr>
              <a:t> </a:t>
            </a:r>
            <a:r>
              <a:rPr lang="en-US" dirty="0" err="1">
                <a:cs typeface="Times New Roman" panose="02020603050405020304" pitchFamily="18" charset="0"/>
              </a:rPr>
              <a:t>thị</a:t>
            </a:r>
            <a:r>
              <a:rPr lang="en-US" dirty="0">
                <a:cs typeface="Times New Roman" panose="02020603050405020304" pitchFamily="18" charset="0"/>
              </a:rPr>
              <a:t> </a:t>
            </a:r>
            <a:r>
              <a:rPr lang="en-US" dirty="0" err="1">
                <a:cs typeface="Times New Roman" panose="02020603050405020304" pitchFamily="18" charset="0"/>
              </a:rPr>
              <a:t>sản</a:t>
            </a:r>
            <a:r>
              <a:rPr lang="en-US" dirty="0">
                <a:cs typeface="Times New Roman" panose="02020603050405020304" pitchFamily="18" charset="0"/>
              </a:rPr>
              <a:t> </a:t>
            </a:r>
            <a:r>
              <a:rPr lang="en-US" dirty="0" err="1">
                <a:cs typeface="Times New Roman" panose="02020603050405020304" pitchFamily="18" charset="0"/>
              </a:rPr>
              <a:t>phẩm</a:t>
            </a:r>
            <a:r>
              <a:rPr lang="en-US" dirty="0">
                <a:cs typeface="Times New Roman" panose="02020603050405020304" pitchFamily="18" charset="0"/>
              </a:rPr>
              <a:t>:</a:t>
            </a:r>
          </a:p>
          <a:p>
            <a:pPr>
              <a:buFontTx/>
              <a:buChar char="-"/>
            </a:pPr>
            <a:endParaRPr lang="en-US" dirty="0">
              <a:cs typeface="Times New Roman" panose="02020603050405020304" pitchFamily="18" charset="0"/>
            </a:endParaRPr>
          </a:p>
        </p:txBody>
      </p:sp>
      <p:pic>
        <p:nvPicPr>
          <p:cNvPr id="5" name="Hình ảnh 4">
            <a:extLst>
              <a:ext uri="{FF2B5EF4-FFF2-40B4-BE49-F238E27FC236}">
                <a16:creationId xmlns:a16="http://schemas.microsoft.com/office/drawing/2014/main" id="{73E35D74-B213-4332-8C8A-2E7FD19CB10D}"/>
              </a:ext>
            </a:extLst>
          </p:cNvPr>
          <p:cNvPicPr/>
          <p:nvPr/>
        </p:nvPicPr>
        <p:blipFill>
          <a:blip r:embed="rId2"/>
          <a:stretch>
            <a:fillRect/>
          </a:stretch>
        </p:blipFill>
        <p:spPr>
          <a:xfrm>
            <a:off x="2491296" y="1333661"/>
            <a:ext cx="7209408" cy="4190677"/>
          </a:xfrm>
          <a:prstGeom prst="rect">
            <a:avLst/>
          </a:prstGeom>
        </p:spPr>
      </p:pic>
    </p:spTree>
    <p:extLst>
      <p:ext uri="{BB962C8B-B14F-4D97-AF65-F5344CB8AC3E}">
        <p14:creationId xmlns:p14="http://schemas.microsoft.com/office/powerpoint/2010/main" val="116440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182E0D2A-9A08-41ED-8A78-DA7CEECF7034}"/>
              </a:ext>
            </a:extLst>
          </p:cNvPr>
          <p:cNvSpPr>
            <a:spLocks noGrp="1"/>
          </p:cNvSpPr>
          <p:nvPr>
            <p:ph idx="1"/>
          </p:nvPr>
        </p:nvSpPr>
        <p:spPr>
          <a:xfrm>
            <a:off x="458694" y="497150"/>
            <a:ext cx="11274612" cy="5648063"/>
          </a:xfrm>
        </p:spPr>
        <p:txBody>
          <a:bodyPr/>
          <a:lstStyle/>
          <a:p>
            <a:pPr>
              <a:buFontTx/>
              <a:buChar char="-"/>
            </a:pPr>
            <a:r>
              <a:rPr lang="en-US" dirty="0" err="1"/>
              <a:t>Giới</a:t>
            </a:r>
            <a:r>
              <a:rPr lang="en-US" dirty="0"/>
              <a:t> </a:t>
            </a:r>
            <a:r>
              <a:rPr lang="en-US" dirty="0" err="1"/>
              <a:t>thiệu</a:t>
            </a:r>
            <a:r>
              <a:rPr lang="en-US" dirty="0"/>
              <a:t> :</a:t>
            </a:r>
          </a:p>
          <a:p>
            <a:pPr>
              <a:buFontTx/>
              <a:buChar char="-"/>
            </a:pPr>
            <a:endParaRPr lang="en-US" dirty="0"/>
          </a:p>
        </p:txBody>
      </p:sp>
      <p:pic>
        <p:nvPicPr>
          <p:cNvPr id="4" name="Hình ảnh 3">
            <a:extLst>
              <a:ext uri="{FF2B5EF4-FFF2-40B4-BE49-F238E27FC236}">
                <a16:creationId xmlns:a16="http://schemas.microsoft.com/office/drawing/2014/main" id="{F74E7176-D9DF-4C5D-A577-4A1C85D74D7E}"/>
              </a:ext>
            </a:extLst>
          </p:cNvPr>
          <p:cNvPicPr/>
          <p:nvPr/>
        </p:nvPicPr>
        <p:blipFill>
          <a:blip r:embed="rId2"/>
          <a:stretch>
            <a:fillRect/>
          </a:stretch>
        </p:blipFill>
        <p:spPr>
          <a:xfrm>
            <a:off x="2633339" y="1289273"/>
            <a:ext cx="6925322" cy="4279454"/>
          </a:xfrm>
          <a:prstGeom prst="rect">
            <a:avLst/>
          </a:prstGeom>
        </p:spPr>
      </p:pic>
    </p:spTree>
    <p:extLst>
      <p:ext uri="{BB962C8B-B14F-4D97-AF65-F5344CB8AC3E}">
        <p14:creationId xmlns:p14="http://schemas.microsoft.com/office/powerpoint/2010/main" val="3110501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164B4848-09D9-4293-821C-FEB341AC2DDF}"/>
              </a:ext>
            </a:extLst>
          </p:cNvPr>
          <p:cNvSpPr>
            <a:spLocks noGrp="1"/>
          </p:cNvSpPr>
          <p:nvPr>
            <p:ph idx="1"/>
          </p:nvPr>
        </p:nvSpPr>
        <p:spPr>
          <a:xfrm>
            <a:off x="458694" y="541538"/>
            <a:ext cx="11274612" cy="5603675"/>
          </a:xfrm>
        </p:spPr>
        <p:txBody>
          <a:bodyPr/>
          <a:lstStyle/>
          <a:p>
            <a:pPr>
              <a:buFontTx/>
              <a:buChar char="-"/>
            </a:pPr>
            <a:r>
              <a:rPr lang="en-US" dirty="0"/>
              <a:t>Blog:</a:t>
            </a:r>
          </a:p>
          <a:p>
            <a:pPr>
              <a:buFontTx/>
              <a:buChar char="-"/>
            </a:pPr>
            <a:endParaRPr lang="en-US" dirty="0"/>
          </a:p>
        </p:txBody>
      </p:sp>
      <p:pic>
        <p:nvPicPr>
          <p:cNvPr id="4" name="Hình ảnh 3">
            <a:extLst>
              <a:ext uri="{FF2B5EF4-FFF2-40B4-BE49-F238E27FC236}">
                <a16:creationId xmlns:a16="http://schemas.microsoft.com/office/drawing/2014/main" id="{8CA7A4E9-2387-4A22-904D-2A5ADDABBBC9}"/>
              </a:ext>
            </a:extLst>
          </p:cNvPr>
          <p:cNvPicPr/>
          <p:nvPr/>
        </p:nvPicPr>
        <p:blipFill>
          <a:blip r:embed="rId2"/>
          <a:stretch>
            <a:fillRect/>
          </a:stretch>
        </p:blipFill>
        <p:spPr>
          <a:xfrm>
            <a:off x="2540123" y="1320345"/>
            <a:ext cx="7111753" cy="4217310"/>
          </a:xfrm>
          <a:prstGeom prst="rect">
            <a:avLst/>
          </a:prstGeom>
        </p:spPr>
      </p:pic>
    </p:spTree>
    <p:extLst>
      <p:ext uri="{BB962C8B-B14F-4D97-AF65-F5344CB8AC3E}">
        <p14:creationId xmlns:p14="http://schemas.microsoft.com/office/powerpoint/2010/main" val="827359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28311C06-920B-441C-BD71-B442F34E7F78}"/>
              </a:ext>
            </a:extLst>
          </p:cNvPr>
          <p:cNvSpPr>
            <a:spLocks noGrp="1"/>
          </p:cNvSpPr>
          <p:nvPr>
            <p:ph idx="1"/>
          </p:nvPr>
        </p:nvSpPr>
        <p:spPr>
          <a:xfrm>
            <a:off x="458694" y="514906"/>
            <a:ext cx="11274612" cy="5630308"/>
          </a:xfrm>
        </p:spPr>
        <p:txBody>
          <a:bodyPr/>
          <a:lstStyle/>
          <a:p>
            <a:pPr>
              <a:buFontTx/>
              <a:buChar char="-"/>
            </a:pPr>
            <a:r>
              <a:rPr lang="en-US" dirty="0" err="1"/>
              <a:t>Tìm</a:t>
            </a:r>
            <a:r>
              <a:rPr lang="en-US" dirty="0"/>
              <a:t> </a:t>
            </a:r>
            <a:r>
              <a:rPr lang="en-US" dirty="0" err="1"/>
              <a:t>kiếm</a:t>
            </a:r>
            <a:r>
              <a:rPr lang="en-US" dirty="0"/>
              <a:t>:</a:t>
            </a:r>
          </a:p>
          <a:p>
            <a:pPr>
              <a:buFontTx/>
              <a:buChar char="-"/>
            </a:pPr>
            <a:endParaRPr lang="en-US" dirty="0"/>
          </a:p>
        </p:txBody>
      </p:sp>
      <p:pic>
        <p:nvPicPr>
          <p:cNvPr id="5" name="Hình ảnh 4">
            <a:extLst>
              <a:ext uri="{FF2B5EF4-FFF2-40B4-BE49-F238E27FC236}">
                <a16:creationId xmlns:a16="http://schemas.microsoft.com/office/drawing/2014/main" id="{9E5679F5-8ADD-43C0-B90F-41B9C9A86EC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40618" y="1899286"/>
            <a:ext cx="7165021" cy="3876730"/>
          </a:xfrm>
          <a:prstGeom prst="rect">
            <a:avLst/>
          </a:prstGeom>
          <a:noFill/>
          <a:ln>
            <a:noFill/>
          </a:ln>
        </p:spPr>
      </p:pic>
      <p:pic>
        <p:nvPicPr>
          <p:cNvPr id="6" name="Hình ảnh 5">
            <a:extLst>
              <a:ext uri="{FF2B5EF4-FFF2-40B4-BE49-F238E27FC236}">
                <a16:creationId xmlns:a16="http://schemas.microsoft.com/office/drawing/2014/main" id="{8D1444F7-2BFA-4229-9DB4-8D722AD598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0618" y="1465021"/>
            <a:ext cx="7236042" cy="434265"/>
          </a:xfrm>
          <a:prstGeom prst="rect">
            <a:avLst/>
          </a:prstGeom>
          <a:noFill/>
          <a:ln>
            <a:noFill/>
          </a:ln>
        </p:spPr>
      </p:pic>
    </p:spTree>
    <p:extLst>
      <p:ext uri="{BB962C8B-B14F-4D97-AF65-F5344CB8AC3E}">
        <p14:creationId xmlns:p14="http://schemas.microsoft.com/office/powerpoint/2010/main" val="3855864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01DEAC82-7C17-4410-B47D-2A543270CA52}"/>
              </a:ext>
            </a:extLst>
          </p:cNvPr>
          <p:cNvSpPr>
            <a:spLocks noGrp="1"/>
          </p:cNvSpPr>
          <p:nvPr>
            <p:ph idx="1"/>
          </p:nvPr>
        </p:nvSpPr>
        <p:spPr>
          <a:xfrm>
            <a:off x="458694" y="523784"/>
            <a:ext cx="11274612" cy="5621430"/>
          </a:xfrm>
        </p:spPr>
        <p:txBody>
          <a:bodyPr/>
          <a:lstStyle/>
          <a:p>
            <a:pPr>
              <a:buFontTx/>
              <a:buChar char="-"/>
            </a:pPr>
            <a:r>
              <a:rPr lang="en-US" dirty="0" err="1"/>
              <a:t>Lọc</a:t>
            </a:r>
            <a:r>
              <a:rPr lang="en-US" dirty="0"/>
              <a:t> </a:t>
            </a:r>
            <a:r>
              <a:rPr lang="en-US" dirty="0" err="1"/>
              <a:t>sản</a:t>
            </a:r>
            <a:r>
              <a:rPr lang="en-US" dirty="0"/>
              <a:t> </a:t>
            </a:r>
            <a:r>
              <a:rPr lang="en-US" dirty="0" err="1"/>
              <a:t>phẩm</a:t>
            </a:r>
            <a:r>
              <a:rPr lang="en-US" dirty="0"/>
              <a:t> </a:t>
            </a:r>
            <a:r>
              <a:rPr lang="en-US" dirty="0" err="1"/>
              <a:t>theo</a:t>
            </a:r>
            <a:r>
              <a:rPr lang="en-US" dirty="0"/>
              <a:t> </a:t>
            </a:r>
            <a:r>
              <a:rPr lang="en-US" dirty="0" err="1"/>
              <a:t>loại</a:t>
            </a:r>
            <a:r>
              <a:rPr lang="en-US" dirty="0"/>
              <a:t>:</a:t>
            </a:r>
          </a:p>
          <a:p>
            <a:pPr>
              <a:buFontTx/>
              <a:buChar char="-"/>
            </a:pPr>
            <a:endParaRPr lang="en-US" dirty="0"/>
          </a:p>
        </p:txBody>
      </p:sp>
      <p:pic>
        <p:nvPicPr>
          <p:cNvPr id="4" name="Hình ảnh 3">
            <a:extLst>
              <a:ext uri="{FF2B5EF4-FFF2-40B4-BE49-F238E27FC236}">
                <a16:creationId xmlns:a16="http://schemas.microsoft.com/office/drawing/2014/main" id="{56BBF24D-3B3F-4960-972F-F3D299C666A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44562" y="1277257"/>
            <a:ext cx="7102876" cy="4114484"/>
          </a:xfrm>
          <a:prstGeom prst="rect">
            <a:avLst/>
          </a:prstGeom>
          <a:noFill/>
          <a:ln>
            <a:noFill/>
          </a:ln>
        </p:spPr>
      </p:pic>
    </p:spTree>
    <p:extLst>
      <p:ext uri="{BB962C8B-B14F-4D97-AF65-F5344CB8AC3E}">
        <p14:creationId xmlns:p14="http://schemas.microsoft.com/office/powerpoint/2010/main" val="888456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7FB3A909-6C1D-44D5-9E66-5A50DD8F5F15}"/>
              </a:ext>
            </a:extLst>
          </p:cNvPr>
          <p:cNvSpPr>
            <a:spLocks noGrp="1"/>
          </p:cNvSpPr>
          <p:nvPr>
            <p:ph idx="1"/>
          </p:nvPr>
        </p:nvSpPr>
        <p:spPr>
          <a:xfrm>
            <a:off x="458694" y="550416"/>
            <a:ext cx="11274612" cy="5594797"/>
          </a:xfrm>
        </p:spPr>
        <p:txBody>
          <a:bodyPr/>
          <a:lstStyle/>
          <a:p>
            <a:pPr>
              <a:buFontTx/>
              <a:buChar char="-"/>
            </a:pPr>
            <a:r>
              <a:rPr lang="en-US" dirty="0" err="1"/>
              <a:t>Thêm</a:t>
            </a:r>
            <a:r>
              <a:rPr lang="en-US" dirty="0"/>
              <a:t> </a:t>
            </a:r>
            <a:r>
              <a:rPr lang="en-US" dirty="0" err="1"/>
              <a:t>giỏ</a:t>
            </a:r>
            <a:r>
              <a:rPr lang="en-US" dirty="0"/>
              <a:t> </a:t>
            </a:r>
            <a:r>
              <a:rPr lang="en-US" dirty="0" err="1"/>
              <a:t>hàng</a:t>
            </a:r>
            <a:r>
              <a:rPr lang="en-US" dirty="0"/>
              <a:t>:</a:t>
            </a:r>
          </a:p>
          <a:p>
            <a:pPr>
              <a:buFontTx/>
              <a:buChar char="-"/>
            </a:pPr>
            <a:endParaRPr lang="en-US" dirty="0"/>
          </a:p>
        </p:txBody>
      </p:sp>
      <p:pic>
        <p:nvPicPr>
          <p:cNvPr id="4" name="Hình ảnh 3">
            <a:extLst>
              <a:ext uri="{FF2B5EF4-FFF2-40B4-BE49-F238E27FC236}">
                <a16:creationId xmlns:a16="http://schemas.microsoft.com/office/drawing/2014/main" id="{752C8FDC-8F79-46B8-8179-E6638007ADBA}"/>
              </a:ext>
            </a:extLst>
          </p:cNvPr>
          <p:cNvPicPr/>
          <p:nvPr/>
        </p:nvPicPr>
        <p:blipFill>
          <a:blip r:embed="rId2"/>
          <a:stretch>
            <a:fillRect/>
          </a:stretch>
        </p:blipFill>
        <p:spPr>
          <a:xfrm>
            <a:off x="2379030" y="1298898"/>
            <a:ext cx="7433939" cy="4260204"/>
          </a:xfrm>
          <a:prstGeom prst="rect">
            <a:avLst/>
          </a:prstGeom>
        </p:spPr>
      </p:pic>
    </p:spTree>
    <p:extLst>
      <p:ext uri="{BB962C8B-B14F-4D97-AF65-F5344CB8AC3E}">
        <p14:creationId xmlns:p14="http://schemas.microsoft.com/office/powerpoint/2010/main" val="2051430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C919409C-2358-4D3B-9DB3-329E1D5696D6}"/>
              </a:ext>
            </a:extLst>
          </p:cNvPr>
          <p:cNvSpPr>
            <a:spLocks noGrp="1"/>
          </p:cNvSpPr>
          <p:nvPr>
            <p:ph idx="1"/>
          </p:nvPr>
        </p:nvSpPr>
        <p:spPr>
          <a:xfrm>
            <a:off x="458694" y="488272"/>
            <a:ext cx="11274612" cy="5656941"/>
          </a:xfrm>
        </p:spPr>
        <p:txBody>
          <a:bodyPr/>
          <a:lstStyle/>
          <a:p>
            <a:pPr marL="0" indent="0">
              <a:buNone/>
            </a:pPr>
            <a:r>
              <a:rPr lang="en-US" dirty="0"/>
              <a:t>- </a:t>
            </a:r>
            <a:r>
              <a:rPr lang="en-US" dirty="0" err="1">
                <a:latin typeface="Times New Roman" panose="02020603050405020304" pitchFamily="18" charset="0"/>
                <a:cs typeface="Times New Roman" panose="02020603050405020304" pitchFamily="18" charset="0"/>
              </a:rPr>
              <a:t>Chỉnh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giỏ</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p>
        </p:txBody>
      </p:sp>
      <p:pic>
        <p:nvPicPr>
          <p:cNvPr id="4" name="Hình ảnh 3">
            <a:extLst>
              <a:ext uri="{FF2B5EF4-FFF2-40B4-BE49-F238E27FC236}">
                <a16:creationId xmlns:a16="http://schemas.microsoft.com/office/drawing/2014/main" id="{A4945000-07B8-46C8-B21D-9425086FE065}"/>
              </a:ext>
            </a:extLst>
          </p:cNvPr>
          <p:cNvPicPr/>
          <p:nvPr/>
        </p:nvPicPr>
        <p:blipFill>
          <a:blip r:embed="rId2"/>
          <a:stretch>
            <a:fillRect/>
          </a:stretch>
        </p:blipFill>
        <p:spPr>
          <a:xfrm>
            <a:off x="2425638" y="1235074"/>
            <a:ext cx="7340724" cy="4535411"/>
          </a:xfrm>
          <a:prstGeom prst="rect">
            <a:avLst/>
          </a:prstGeom>
        </p:spPr>
      </p:pic>
    </p:spTree>
    <p:extLst>
      <p:ext uri="{BB962C8B-B14F-4D97-AF65-F5344CB8AC3E}">
        <p14:creationId xmlns:p14="http://schemas.microsoft.com/office/powerpoint/2010/main" val="2051080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C90DC6CA-CA7A-4055-8A75-A25E46307B25}"/>
              </a:ext>
            </a:extLst>
          </p:cNvPr>
          <p:cNvSpPr>
            <a:spLocks noGrp="1"/>
          </p:cNvSpPr>
          <p:nvPr>
            <p:ph idx="1"/>
          </p:nvPr>
        </p:nvSpPr>
        <p:spPr>
          <a:xfrm>
            <a:off x="458694" y="443884"/>
            <a:ext cx="11274612" cy="5701330"/>
          </a:xfrm>
        </p:spPr>
        <p:txBody>
          <a:bodyPr/>
          <a:lstStyle/>
          <a:p>
            <a:pPr>
              <a:buFontTx/>
              <a:buChar char="-"/>
            </a:pPr>
            <a:r>
              <a:rPr lang="en-US" dirty="0" err="1"/>
              <a:t>Điền</a:t>
            </a:r>
            <a:r>
              <a:rPr lang="en-US" dirty="0"/>
              <a:t> </a:t>
            </a:r>
            <a:r>
              <a:rPr lang="en-US" dirty="0" err="1"/>
              <a:t>thông</a:t>
            </a:r>
            <a:r>
              <a:rPr lang="en-US" dirty="0"/>
              <a:t> tin </a:t>
            </a:r>
            <a:r>
              <a:rPr lang="en-US" dirty="0" err="1"/>
              <a:t>thanh</a:t>
            </a:r>
            <a:r>
              <a:rPr lang="en-US" dirty="0"/>
              <a:t> </a:t>
            </a:r>
            <a:r>
              <a:rPr lang="en-US" dirty="0" err="1"/>
              <a:t>toán</a:t>
            </a:r>
            <a:r>
              <a:rPr lang="en-US" dirty="0"/>
              <a:t> </a:t>
            </a:r>
            <a:r>
              <a:rPr lang="en-US" dirty="0" err="1"/>
              <a:t>và</a:t>
            </a:r>
            <a:r>
              <a:rPr lang="en-US" dirty="0"/>
              <a:t> </a:t>
            </a:r>
            <a:r>
              <a:rPr lang="en-US" dirty="0" err="1"/>
              <a:t>xác</a:t>
            </a:r>
            <a:r>
              <a:rPr lang="en-US" dirty="0"/>
              <a:t> </a:t>
            </a:r>
            <a:r>
              <a:rPr lang="en-US" dirty="0" err="1"/>
              <a:t>nhận</a:t>
            </a:r>
            <a:r>
              <a:rPr lang="en-US" dirty="0"/>
              <a:t>:</a:t>
            </a:r>
          </a:p>
          <a:p>
            <a:pPr>
              <a:buFontTx/>
              <a:buChar char="-"/>
            </a:pPr>
            <a:endParaRPr lang="en-US" dirty="0"/>
          </a:p>
        </p:txBody>
      </p:sp>
      <p:pic>
        <p:nvPicPr>
          <p:cNvPr id="4" name="Hình ảnh 3">
            <a:extLst>
              <a:ext uri="{FF2B5EF4-FFF2-40B4-BE49-F238E27FC236}">
                <a16:creationId xmlns:a16="http://schemas.microsoft.com/office/drawing/2014/main" id="{A0DA1B97-3D1A-4BD2-9030-1936D6A6FEA3}"/>
              </a:ext>
            </a:extLst>
          </p:cNvPr>
          <p:cNvPicPr/>
          <p:nvPr/>
        </p:nvPicPr>
        <p:blipFill>
          <a:blip r:embed="rId2"/>
          <a:stretch>
            <a:fillRect/>
          </a:stretch>
        </p:blipFill>
        <p:spPr>
          <a:xfrm>
            <a:off x="2406958" y="1320345"/>
            <a:ext cx="7378083" cy="4217309"/>
          </a:xfrm>
          <a:prstGeom prst="rect">
            <a:avLst/>
          </a:prstGeom>
        </p:spPr>
      </p:pic>
    </p:spTree>
    <p:extLst>
      <p:ext uri="{BB962C8B-B14F-4D97-AF65-F5344CB8AC3E}">
        <p14:creationId xmlns:p14="http://schemas.microsoft.com/office/powerpoint/2010/main" val="506790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8DFFA20-8C86-4BCE-8856-6BE8DB749FF9}"/>
              </a:ext>
            </a:extLst>
          </p:cNvPr>
          <p:cNvSpPr>
            <a:spLocks noGrp="1"/>
          </p:cNvSpPr>
          <p:nvPr>
            <p:ph type="title"/>
          </p:nvPr>
        </p:nvSpPr>
        <p:spPr/>
        <p:txBody>
          <a:bodyPr/>
          <a:lstStyle/>
          <a:p>
            <a:pPr algn="ctr"/>
            <a:r>
              <a:rPr lang="en-US" dirty="0" err="1"/>
              <a:t>Lời</a:t>
            </a:r>
            <a:r>
              <a:rPr lang="en-US" dirty="0"/>
              <a:t> </a:t>
            </a:r>
            <a:r>
              <a:rPr lang="en-US" dirty="0" err="1"/>
              <a:t>nói</a:t>
            </a:r>
            <a:r>
              <a:rPr lang="en-US" dirty="0"/>
              <a:t> </a:t>
            </a:r>
            <a:r>
              <a:rPr lang="en-US" dirty="0" err="1"/>
              <a:t>đầu</a:t>
            </a:r>
            <a:endParaRPr lang="en-US" dirty="0"/>
          </a:p>
        </p:txBody>
      </p:sp>
      <p:sp>
        <p:nvSpPr>
          <p:cNvPr id="3" name="Chỗ dành sẵn cho Nội dung 2">
            <a:extLst>
              <a:ext uri="{FF2B5EF4-FFF2-40B4-BE49-F238E27FC236}">
                <a16:creationId xmlns:a16="http://schemas.microsoft.com/office/drawing/2014/main" id="{5C5D6CCC-0392-4462-8475-C869E5EDF002}"/>
              </a:ext>
            </a:extLst>
          </p:cNvPr>
          <p:cNvSpPr>
            <a:spLocks noGrp="1"/>
          </p:cNvSpPr>
          <p:nvPr>
            <p:ph idx="1"/>
          </p:nvPr>
        </p:nvSpPr>
        <p:spPr/>
        <p:txBody>
          <a:bodyPr/>
          <a:lstStyle/>
          <a:p>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nay,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Internet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quen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cuộc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Website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thương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cùng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hội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cùng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mua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cũ</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thương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Tùy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lĩnh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doanh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doanh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nghiệp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Website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Web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cửa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ngõ</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khắp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tận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mua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chiếc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laptop,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họ</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nữa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chóng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thuận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họ</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Web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mua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phù</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7393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hỗ dành sẵn cho Nội dung 3">
            <a:extLst>
              <a:ext uri="{FF2B5EF4-FFF2-40B4-BE49-F238E27FC236}">
                <a16:creationId xmlns:a16="http://schemas.microsoft.com/office/drawing/2014/main" id="{77B950E3-91D2-4E85-81EB-6DE95C16BA43}"/>
              </a:ext>
            </a:extLst>
          </p:cNvPr>
          <p:cNvPicPr>
            <a:picLocks noGrp="1"/>
          </p:cNvPicPr>
          <p:nvPr>
            <p:ph idx="1"/>
          </p:nvPr>
        </p:nvPicPr>
        <p:blipFill>
          <a:blip r:embed="rId2"/>
          <a:stretch>
            <a:fillRect/>
          </a:stretch>
        </p:blipFill>
        <p:spPr>
          <a:xfrm>
            <a:off x="2321675" y="1343953"/>
            <a:ext cx="7548649" cy="4170093"/>
          </a:xfrm>
          <a:prstGeom prst="rect">
            <a:avLst/>
          </a:prstGeom>
        </p:spPr>
      </p:pic>
    </p:spTree>
    <p:extLst>
      <p:ext uri="{BB962C8B-B14F-4D97-AF65-F5344CB8AC3E}">
        <p14:creationId xmlns:p14="http://schemas.microsoft.com/office/powerpoint/2010/main" val="3005193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5660971A-2E6B-444F-9AAC-B7CEE7AE3259}"/>
              </a:ext>
            </a:extLst>
          </p:cNvPr>
          <p:cNvSpPr>
            <a:spLocks noGrp="1"/>
          </p:cNvSpPr>
          <p:nvPr>
            <p:ph idx="1"/>
          </p:nvPr>
        </p:nvSpPr>
        <p:spPr>
          <a:xfrm>
            <a:off x="458694" y="461640"/>
            <a:ext cx="11274612" cy="5683574"/>
          </a:xfrm>
        </p:spPr>
        <p:txBody>
          <a:bodyPr/>
          <a:lstStyle/>
          <a:p>
            <a:pPr marL="0" indent="0">
              <a:buNone/>
            </a:pPr>
            <a:r>
              <a:rPr lang="en-US" sz="3200" dirty="0"/>
              <a:t>3.2 Admin</a:t>
            </a:r>
          </a:p>
          <a:p>
            <a:pPr marL="0" indent="0">
              <a:buNone/>
            </a:pPr>
            <a:r>
              <a:rPr lang="en-US" dirty="0"/>
              <a:t>- </a:t>
            </a:r>
            <a:r>
              <a:rPr lang="en-US" dirty="0" err="1"/>
              <a:t>Đăng</a:t>
            </a:r>
            <a:r>
              <a:rPr lang="en-US" dirty="0"/>
              <a:t> </a:t>
            </a:r>
            <a:r>
              <a:rPr lang="en-US" dirty="0" err="1"/>
              <a:t>nhập</a:t>
            </a:r>
            <a:r>
              <a:rPr lang="en-US" dirty="0"/>
              <a:t>:</a:t>
            </a:r>
          </a:p>
        </p:txBody>
      </p:sp>
      <p:pic>
        <p:nvPicPr>
          <p:cNvPr id="4" name="Hình ảnh 3">
            <a:extLst>
              <a:ext uri="{FF2B5EF4-FFF2-40B4-BE49-F238E27FC236}">
                <a16:creationId xmlns:a16="http://schemas.microsoft.com/office/drawing/2014/main" id="{F7DCD7AB-08F1-45E2-BECF-AEEC895113F9}"/>
              </a:ext>
            </a:extLst>
          </p:cNvPr>
          <p:cNvPicPr/>
          <p:nvPr/>
        </p:nvPicPr>
        <p:blipFill>
          <a:blip r:embed="rId2"/>
          <a:stretch>
            <a:fillRect/>
          </a:stretch>
        </p:blipFill>
        <p:spPr>
          <a:xfrm>
            <a:off x="2500174" y="1766240"/>
            <a:ext cx="7191652" cy="4217310"/>
          </a:xfrm>
          <a:prstGeom prst="rect">
            <a:avLst/>
          </a:prstGeom>
        </p:spPr>
      </p:pic>
    </p:spTree>
    <p:extLst>
      <p:ext uri="{BB962C8B-B14F-4D97-AF65-F5344CB8AC3E}">
        <p14:creationId xmlns:p14="http://schemas.microsoft.com/office/powerpoint/2010/main" val="3671123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5660971A-2E6B-444F-9AAC-B7CEE7AE3259}"/>
              </a:ext>
            </a:extLst>
          </p:cNvPr>
          <p:cNvSpPr>
            <a:spLocks noGrp="1"/>
          </p:cNvSpPr>
          <p:nvPr>
            <p:ph idx="1"/>
          </p:nvPr>
        </p:nvSpPr>
        <p:spPr>
          <a:xfrm>
            <a:off x="458694" y="461640"/>
            <a:ext cx="11274612" cy="5683574"/>
          </a:xfrm>
        </p:spPr>
        <p:txBody>
          <a:bodyPr/>
          <a:lstStyle/>
          <a:p>
            <a:pPr marL="0" indent="0">
              <a:buNone/>
            </a:pPr>
            <a:r>
              <a:rPr lang="en-US" dirty="0"/>
              <a:t>-</a:t>
            </a:r>
            <a:r>
              <a:rPr lang="en-US" dirty="0" err="1"/>
              <a:t>Quản</a:t>
            </a:r>
            <a:r>
              <a:rPr lang="en-US" dirty="0"/>
              <a:t> </a:t>
            </a:r>
            <a:r>
              <a:rPr lang="en-US" dirty="0" err="1"/>
              <a:t>lý</a:t>
            </a:r>
            <a:r>
              <a:rPr lang="en-US" dirty="0"/>
              <a:t> </a:t>
            </a:r>
            <a:r>
              <a:rPr lang="en-US" dirty="0" err="1"/>
              <a:t>danh</a:t>
            </a:r>
            <a:r>
              <a:rPr lang="en-US" dirty="0"/>
              <a:t> </a:t>
            </a:r>
            <a:r>
              <a:rPr lang="en-US" dirty="0" err="1"/>
              <a:t>sách</a:t>
            </a:r>
            <a:r>
              <a:rPr lang="en-US" dirty="0"/>
              <a:t> </a:t>
            </a:r>
            <a:r>
              <a:rPr lang="en-US" dirty="0" err="1"/>
              <a:t>sản</a:t>
            </a:r>
            <a:r>
              <a:rPr lang="en-US" dirty="0"/>
              <a:t> </a:t>
            </a:r>
            <a:r>
              <a:rPr lang="en-US" dirty="0" err="1"/>
              <a:t>phẩm</a:t>
            </a:r>
            <a:r>
              <a:rPr lang="en-US" dirty="0"/>
              <a:t>:</a:t>
            </a:r>
          </a:p>
        </p:txBody>
      </p:sp>
      <p:pic>
        <p:nvPicPr>
          <p:cNvPr id="5" name="Hình ảnh 4">
            <a:extLst>
              <a:ext uri="{FF2B5EF4-FFF2-40B4-BE49-F238E27FC236}">
                <a16:creationId xmlns:a16="http://schemas.microsoft.com/office/drawing/2014/main" id="{8400A2A5-C401-4885-A34B-319986E30C9F}"/>
              </a:ext>
            </a:extLst>
          </p:cNvPr>
          <p:cNvPicPr/>
          <p:nvPr/>
        </p:nvPicPr>
        <p:blipFill>
          <a:blip r:embed="rId2"/>
          <a:stretch>
            <a:fillRect/>
          </a:stretch>
        </p:blipFill>
        <p:spPr>
          <a:xfrm>
            <a:off x="2384764" y="1235074"/>
            <a:ext cx="7422472" cy="4387852"/>
          </a:xfrm>
          <a:prstGeom prst="rect">
            <a:avLst/>
          </a:prstGeom>
        </p:spPr>
      </p:pic>
    </p:spTree>
    <p:extLst>
      <p:ext uri="{BB962C8B-B14F-4D97-AF65-F5344CB8AC3E}">
        <p14:creationId xmlns:p14="http://schemas.microsoft.com/office/powerpoint/2010/main" val="1555297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5660971A-2E6B-444F-9AAC-B7CEE7AE3259}"/>
              </a:ext>
            </a:extLst>
          </p:cNvPr>
          <p:cNvSpPr>
            <a:spLocks noGrp="1"/>
          </p:cNvSpPr>
          <p:nvPr>
            <p:ph idx="1"/>
          </p:nvPr>
        </p:nvSpPr>
        <p:spPr>
          <a:xfrm>
            <a:off x="458694" y="461640"/>
            <a:ext cx="11274612" cy="5683574"/>
          </a:xfrm>
        </p:spPr>
        <p:txBody>
          <a:bodyPr/>
          <a:lstStyle/>
          <a:p>
            <a:pPr marL="0" indent="0">
              <a:buNone/>
            </a:pPr>
            <a:r>
              <a:rPr lang="en-US" dirty="0"/>
              <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a:t>
            </a:r>
            <a:endParaRPr lang="en-US" dirty="0"/>
          </a:p>
        </p:txBody>
      </p:sp>
      <p:pic>
        <p:nvPicPr>
          <p:cNvPr id="4" name="Hình ảnh 3">
            <a:extLst>
              <a:ext uri="{FF2B5EF4-FFF2-40B4-BE49-F238E27FC236}">
                <a16:creationId xmlns:a16="http://schemas.microsoft.com/office/drawing/2014/main" id="{9E305A80-A666-4F62-BAD8-6A605C61E39D}"/>
              </a:ext>
            </a:extLst>
          </p:cNvPr>
          <p:cNvPicPr/>
          <p:nvPr/>
        </p:nvPicPr>
        <p:blipFill>
          <a:blip r:embed="rId2"/>
          <a:stretch>
            <a:fillRect/>
          </a:stretch>
        </p:blipFill>
        <p:spPr>
          <a:xfrm>
            <a:off x="2287109" y="1235074"/>
            <a:ext cx="7617781" cy="4387852"/>
          </a:xfrm>
          <a:prstGeom prst="rect">
            <a:avLst/>
          </a:prstGeom>
        </p:spPr>
      </p:pic>
    </p:spTree>
    <p:extLst>
      <p:ext uri="{BB962C8B-B14F-4D97-AF65-F5344CB8AC3E}">
        <p14:creationId xmlns:p14="http://schemas.microsoft.com/office/powerpoint/2010/main" val="2344211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5660971A-2E6B-444F-9AAC-B7CEE7AE3259}"/>
              </a:ext>
            </a:extLst>
          </p:cNvPr>
          <p:cNvSpPr>
            <a:spLocks noGrp="1"/>
          </p:cNvSpPr>
          <p:nvPr>
            <p:ph idx="1"/>
          </p:nvPr>
        </p:nvSpPr>
        <p:spPr>
          <a:xfrm>
            <a:off x="458694" y="461640"/>
            <a:ext cx="11274612" cy="5683574"/>
          </a:xfrm>
        </p:spPr>
        <p:txBody>
          <a:bodyPr/>
          <a:lstStyle/>
          <a:p>
            <a:pPr>
              <a:buFontTx/>
              <a:buChar char="-"/>
            </a:pPr>
            <a:r>
              <a:rPr lang="en-US" dirty="0" err="1"/>
              <a:t>Quản</a:t>
            </a:r>
            <a:r>
              <a:rPr lang="en-US" dirty="0"/>
              <a:t> </a:t>
            </a:r>
            <a:r>
              <a:rPr lang="en-US" dirty="0" err="1"/>
              <a:t>lý</a:t>
            </a:r>
            <a:r>
              <a:rPr lang="en-US" dirty="0"/>
              <a:t> </a:t>
            </a:r>
            <a:r>
              <a:rPr lang="en-US" dirty="0" err="1"/>
              <a:t>danh</a:t>
            </a:r>
            <a:r>
              <a:rPr lang="en-US" dirty="0"/>
              <a:t> </a:t>
            </a:r>
            <a:r>
              <a:rPr lang="en-US" dirty="0" err="1"/>
              <a:t>sách</a:t>
            </a:r>
            <a:r>
              <a:rPr lang="en-US" dirty="0"/>
              <a:t> </a:t>
            </a:r>
            <a:r>
              <a:rPr lang="en-US" dirty="0" err="1"/>
              <a:t>đơn</a:t>
            </a:r>
            <a:r>
              <a:rPr lang="en-US" dirty="0"/>
              <a:t> </a:t>
            </a:r>
            <a:r>
              <a:rPr lang="en-US" dirty="0" err="1"/>
              <a:t>hàng</a:t>
            </a:r>
            <a:r>
              <a:rPr lang="en-US" dirty="0"/>
              <a:t>:</a:t>
            </a:r>
          </a:p>
          <a:p>
            <a:pPr>
              <a:buFontTx/>
              <a:buChar char="-"/>
            </a:pPr>
            <a:endParaRPr lang="en-US" dirty="0"/>
          </a:p>
        </p:txBody>
      </p:sp>
      <p:pic>
        <p:nvPicPr>
          <p:cNvPr id="5" name="Hình ảnh 4">
            <a:extLst>
              <a:ext uri="{FF2B5EF4-FFF2-40B4-BE49-F238E27FC236}">
                <a16:creationId xmlns:a16="http://schemas.microsoft.com/office/drawing/2014/main" id="{EFF4CCE4-D5CB-453C-83AF-5FB4D84A69AB}"/>
              </a:ext>
            </a:extLst>
          </p:cNvPr>
          <p:cNvPicPr/>
          <p:nvPr/>
        </p:nvPicPr>
        <p:blipFill>
          <a:blip r:embed="rId2"/>
          <a:stretch>
            <a:fillRect/>
          </a:stretch>
        </p:blipFill>
        <p:spPr>
          <a:xfrm>
            <a:off x="2332512" y="1260633"/>
            <a:ext cx="7526976" cy="4336734"/>
          </a:xfrm>
          <a:prstGeom prst="rect">
            <a:avLst/>
          </a:prstGeom>
        </p:spPr>
      </p:pic>
    </p:spTree>
    <p:extLst>
      <p:ext uri="{BB962C8B-B14F-4D97-AF65-F5344CB8AC3E}">
        <p14:creationId xmlns:p14="http://schemas.microsoft.com/office/powerpoint/2010/main" val="2840072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D1181C-3FC9-479E-A031-665B6FE6F887}"/>
              </a:ext>
            </a:extLst>
          </p:cNvPr>
          <p:cNvSpPr>
            <a:spLocks noGrp="1"/>
          </p:cNvSpPr>
          <p:nvPr>
            <p:ph type="title"/>
          </p:nvPr>
        </p:nvSpPr>
        <p:spPr/>
        <p:txBody>
          <a:bodyPr/>
          <a:lstStyle/>
          <a:p>
            <a:r>
              <a:rPr lang="en-US" dirty="0"/>
              <a:t>1. </a:t>
            </a:r>
            <a:r>
              <a:rPr lang="en-US" dirty="0" err="1"/>
              <a:t>Yêu</a:t>
            </a:r>
            <a:r>
              <a:rPr lang="en-US" dirty="0"/>
              <a:t> </a:t>
            </a:r>
            <a:r>
              <a:rPr lang="en-US" dirty="0" err="1"/>
              <a:t>cầu</a:t>
            </a:r>
            <a:r>
              <a:rPr lang="en-US" dirty="0"/>
              <a:t> </a:t>
            </a:r>
            <a:r>
              <a:rPr lang="en-US" dirty="0" err="1"/>
              <a:t>đối</a:t>
            </a:r>
            <a:r>
              <a:rPr lang="en-US" dirty="0"/>
              <a:t> </a:t>
            </a:r>
            <a:r>
              <a:rPr lang="en-US" dirty="0" err="1"/>
              <a:t>với</a:t>
            </a:r>
            <a:r>
              <a:rPr lang="en-US" dirty="0"/>
              <a:t> </a:t>
            </a:r>
            <a:r>
              <a:rPr lang="en-US" dirty="0" err="1"/>
              <a:t>trang</a:t>
            </a:r>
            <a:r>
              <a:rPr lang="en-US" dirty="0"/>
              <a:t> web</a:t>
            </a:r>
          </a:p>
        </p:txBody>
      </p:sp>
      <p:sp>
        <p:nvSpPr>
          <p:cNvPr id="3" name="Chỗ dành sẵn cho Nội dung 2">
            <a:extLst>
              <a:ext uri="{FF2B5EF4-FFF2-40B4-BE49-F238E27FC236}">
                <a16:creationId xmlns:a16="http://schemas.microsoft.com/office/drawing/2014/main" id="{4AD99861-EC15-46AB-AE6F-D4DABA5D9497}"/>
              </a:ext>
            </a:extLst>
          </p:cNvPr>
          <p:cNvSpPr>
            <a:spLocks noGrp="1"/>
          </p:cNvSpPr>
          <p:nvPr>
            <p:ph idx="1"/>
          </p:nvPr>
        </p:nvSpPr>
        <p:spPr/>
        <p:txBody>
          <a:bodyPr/>
          <a:lstStyle/>
          <a:p>
            <a:pPr marL="0" indent="0">
              <a:buNone/>
            </a:pPr>
            <a:r>
              <a:rPr lang="en-US" dirty="0"/>
              <a:t>1.1 </a:t>
            </a:r>
            <a:r>
              <a:rPr lang="en-US" dirty="0" err="1"/>
              <a:t>Phần</a:t>
            </a:r>
            <a:r>
              <a:rPr lang="en-US" dirty="0"/>
              <a:t> </a:t>
            </a:r>
            <a:r>
              <a:rPr lang="en-US" dirty="0" err="1"/>
              <a:t>dành</a:t>
            </a:r>
            <a:r>
              <a:rPr lang="en-US" dirty="0"/>
              <a:t> </a:t>
            </a:r>
            <a:r>
              <a:rPr lang="en-US" dirty="0" err="1"/>
              <a:t>cho</a:t>
            </a:r>
            <a:r>
              <a:rPr lang="en-US" dirty="0"/>
              <a:t> </a:t>
            </a:r>
            <a:r>
              <a:rPr lang="en-US" dirty="0" err="1"/>
              <a:t>khách</a:t>
            </a:r>
            <a:r>
              <a:rPr lang="en-US" dirty="0"/>
              <a:t> </a:t>
            </a:r>
            <a:r>
              <a:rPr lang="en-US" dirty="0" err="1"/>
              <a:t>hàng</a:t>
            </a:r>
            <a:endParaRPr lang="en-US" dirty="0"/>
          </a:p>
          <a:p>
            <a:pPr marL="0" marR="0" indent="0">
              <a:lnSpc>
                <a:spcPct val="150000"/>
              </a:lnSpc>
              <a:spcBef>
                <a:spcPts val="0"/>
              </a:spcBef>
              <a:spcAft>
                <a:spcPts val="1000"/>
              </a:spcAft>
              <a:buNone/>
            </a:pPr>
            <a:r>
              <a:rPr lang="en-US" dirty="0"/>
              <a:t>      </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Khách hàng là những người có nhu cầu mua sắm hàng hóa. Họ sẽ tìm kiếm các sản phẩm cần thiết từ hệ thống và           đặt mua các sản phẩm này. Vì thế trang web phải thỏa mãn các chức năng sau:</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indent="0" algn="just">
              <a:lnSpc>
                <a:spcPct val="150000"/>
              </a:lnSpc>
              <a:spcBef>
                <a:spcPts val="0"/>
              </a:spcBef>
              <a:spcAft>
                <a:spcPts val="1000"/>
              </a:spcAft>
              <a:buNone/>
            </a:pP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  Hiển thị danh sách các sản phẩm để khách hàng có thể xem và chọn mua.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indent="0" algn="just">
              <a:lnSpc>
                <a:spcPct val="150000"/>
              </a:lnSpc>
              <a:spcBef>
                <a:spcPts val="0"/>
              </a:spcBef>
              <a:spcAft>
                <a:spcPts val="1000"/>
              </a:spcAft>
              <a:buNone/>
            </a:pP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 Sau khi khách hàng lựa chọn xong những sản phẩm cần đặt mua thì hệ thống phải có chức năng hiển thị đơn đặt hàng để khách hàng nhập vào những thông tin cần thiết, tránh những đòi hỏi hay những thông tin yêu cầu quá nhiều từ phía khách hàng, tạo cảm giác thoải mái, riêng tư cho khách hàng.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4066885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8A45370F-F782-4AF7-890B-6EE4A411B472}"/>
              </a:ext>
            </a:extLst>
          </p:cNvPr>
          <p:cNvSpPr>
            <a:spLocks noGrp="1"/>
          </p:cNvSpPr>
          <p:nvPr>
            <p:ph idx="1"/>
          </p:nvPr>
        </p:nvSpPr>
        <p:spPr>
          <a:xfrm>
            <a:off x="458694" y="559293"/>
            <a:ext cx="11274612" cy="5585920"/>
          </a:xfrm>
        </p:spPr>
        <p:txBody>
          <a:bodyPr>
            <a:normAutofit fontScale="92500" lnSpcReduction="10000"/>
          </a:bodyPr>
          <a:lstStyle/>
          <a:p>
            <a:pPr marL="0" indent="0">
              <a:buNone/>
            </a:pPr>
            <a:r>
              <a:rPr lang="en-US" dirty="0"/>
              <a:t>1.2  </a:t>
            </a:r>
            <a:r>
              <a:rPr lang="en-US" dirty="0" err="1"/>
              <a:t>Phần</a:t>
            </a:r>
            <a:r>
              <a:rPr lang="en-US" dirty="0"/>
              <a:t> </a:t>
            </a:r>
            <a:r>
              <a:rPr lang="en-US" dirty="0" err="1"/>
              <a:t>dành</a:t>
            </a:r>
            <a:r>
              <a:rPr lang="en-US" dirty="0"/>
              <a:t> </a:t>
            </a:r>
            <a:r>
              <a:rPr lang="en-US" dirty="0" err="1"/>
              <a:t>cho</a:t>
            </a:r>
            <a:r>
              <a:rPr lang="en-US" dirty="0"/>
              <a:t> </a:t>
            </a:r>
            <a:r>
              <a:rPr lang="en-US" dirty="0" err="1"/>
              <a:t>nhà</a:t>
            </a:r>
            <a:r>
              <a:rPr lang="en-US" dirty="0"/>
              <a:t> </a:t>
            </a:r>
            <a:r>
              <a:rPr lang="en-US" dirty="0" err="1"/>
              <a:t>quản</a:t>
            </a:r>
            <a:r>
              <a:rPr lang="en-US" dirty="0"/>
              <a:t> </a:t>
            </a:r>
            <a:r>
              <a:rPr lang="en-US" dirty="0" err="1"/>
              <a:t>trị</a:t>
            </a:r>
            <a:endParaRPr lang="en-US" dirty="0"/>
          </a:p>
          <a:p>
            <a:pPr marL="0" indent="0" algn="just">
              <a:lnSpc>
                <a:spcPct val="150000"/>
              </a:lnSpc>
              <a:spcBef>
                <a:spcPts val="0"/>
              </a:spcBef>
              <a:spcAft>
                <a:spcPts val="1000"/>
              </a:spcAft>
              <a:buNone/>
            </a:pPr>
            <a:r>
              <a:rPr lang="en-US" dirty="0"/>
              <a:t>        </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Nhà quản lý là người làm chủ ứng dụng, có quyền kiểm soát mọi hoạt động của hệ thống.Với một username và password để đăng nhập vào hệ thống.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1000"/>
              </a:spcAft>
              <a:buNone/>
            </a:pP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Khi đăng nhập thành công nhà quản lý có những chức năng sau:</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indent="0" algn="just">
              <a:lnSpc>
                <a:spcPct val="150000"/>
              </a:lnSpc>
              <a:spcBef>
                <a:spcPts val="0"/>
              </a:spcBef>
              <a:spcAft>
                <a:spcPts val="1000"/>
              </a:spcAft>
              <a:buNone/>
            </a:pP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  Chức năng quản lý cập nhật (thêm, xóa, sửa) các mặt hàng vào trong CSDL.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indent="0" algn="just">
              <a:lnSpc>
                <a:spcPct val="150000"/>
              </a:lnSpc>
              <a:spcBef>
                <a:spcPts val="0"/>
              </a:spcBef>
              <a:spcAft>
                <a:spcPts val="1000"/>
              </a:spcAft>
              <a:buNone/>
            </a:pP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  Tiếp nhận và kiểm tra đơn đặt hàng của khách hàng. Hiển thị hay xóa bỏ đơn đặt hàng.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1000"/>
              </a:spcAft>
              <a:buNone/>
            </a:pP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Ngoài các chức năng nêu trên thì trang web phải được trình bày sao cho dễ hiểu, giao diện dễ dùng, đẹp mắt và làm sao cho khách hàng thấy được những thông tin cần tìm, cung cấp những thông tin quảng cáo thật hấp dẫn, nhằm thu hút sự quan tâm của khách hàng.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1000"/>
              </a:spcAft>
              <a:buNone/>
            </a:pP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Điều quan trọng trong  trang web mua bán trên mạng là phải đảm bảo an toàn tuyệt đối những thông tin liên quan đến người dùng trong quá trình đặt mua hay thanh toán.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1000"/>
              </a:spcAft>
              <a:buNone/>
            </a:pP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Đồng thời trang web còn phải có tính dễ nâng cấp, bảo trì, sửa chữa khi cần bổ sung, cập nhật những tính năng mới.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814298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32374EB-4B64-4FC3-A0B8-AA84F01B5505}"/>
              </a:ext>
            </a:extLst>
          </p:cNvPr>
          <p:cNvSpPr>
            <a:spLocks noGrp="1"/>
          </p:cNvSpPr>
          <p:nvPr>
            <p:ph type="title"/>
          </p:nvPr>
        </p:nvSpPr>
        <p:spPr/>
        <p:txBody>
          <a:bodyPr/>
          <a:lstStyle/>
          <a:p>
            <a:r>
              <a:rPr lang="en-US" dirty="0"/>
              <a:t>2. </a:t>
            </a:r>
            <a:r>
              <a:rPr lang="en-US" dirty="0" err="1"/>
              <a:t>Phân</a:t>
            </a:r>
            <a:r>
              <a:rPr lang="en-US" dirty="0"/>
              <a:t> </a:t>
            </a:r>
            <a:r>
              <a:rPr lang="en-US" dirty="0" err="1"/>
              <a:t>tích</a:t>
            </a:r>
            <a:r>
              <a:rPr lang="en-US" dirty="0"/>
              <a:t> </a:t>
            </a:r>
            <a:r>
              <a:rPr lang="en-US" dirty="0" err="1"/>
              <a:t>hệ</a:t>
            </a:r>
            <a:r>
              <a:rPr lang="en-US" dirty="0"/>
              <a:t> </a:t>
            </a:r>
            <a:r>
              <a:rPr lang="en-US" dirty="0" err="1"/>
              <a:t>thống</a:t>
            </a:r>
            <a:endParaRPr lang="en-US" dirty="0"/>
          </a:p>
        </p:txBody>
      </p:sp>
      <p:sp>
        <p:nvSpPr>
          <p:cNvPr id="3" name="Chỗ dành sẵn cho Nội dung 2">
            <a:extLst>
              <a:ext uri="{FF2B5EF4-FFF2-40B4-BE49-F238E27FC236}">
                <a16:creationId xmlns:a16="http://schemas.microsoft.com/office/drawing/2014/main" id="{CE1546D1-545A-425F-A663-C045AA0F610E}"/>
              </a:ext>
            </a:extLst>
          </p:cNvPr>
          <p:cNvSpPr>
            <a:spLocks noGrp="1"/>
          </p:cNvSpPr>
          <p:nvPr>
            <p:ph idx="1"/>
          </p:nvPr>
        </p:nvSpPr>
        <p:spPr/>
        <p:txBody>
          <a:bodyPr/>
          <a:lstStyle/>
          <a:p>
            <a:pPr marL="0" indent="0">
              <a:buNone/>
            </a:pPr>
            <a:r>
              <a:rPr lang="en-US" dirty="0"/>
              <a:t>2.1 </a:t>
            </a:r>
            <a:r>
              <a:rPr lang="en-US" dirty="0" err="1"/>
              <a:t>Về</a:t>
            </a:r>
            <a:r>
              <a:rPr lang="en-US" dirty="0"/>
              <a:t> </a:t>
            </a:r>
            <a:r>
              <a:rPr lang="en-US" dirty="0" err="1"/>
              <a:t>phía</a:t>
            </a:r>
            <a:r>
              <a:rPr lang="en-US" dirty="0"/>
              <a:t> </a:t>
            </a:r>
            <a:r>
              <a:rPr lang="en-US" dirty="0" err="1"/>
              <a:t>khách</a:t>
            </a:r>
            <a:r>
              <a:rPr lang="en-US" dirty="0"/>
              <a:t> </a:t>
            </a:r>
            <a:r>
              <a:rPr lang="en-US" dirty="0" err="1"/>
              <a:t>hàng</a:t>
            </a:r>
            <a:endParaRPr lang="en-US" dirty="0"/>
          </a:p>
          <a:p>
            <a:pPr marL="342900" marR="0" lvl="0" indent="-342900" algn="just">
              <a:lnSpc>
                <a:spcPct val="150000"/>
              </a:lnSpc>
              <a:spcBef>
                <a:spcPts val="0"/>
              </a:spcBef>
              <a:spcAft>
                <a:spcPts val="0"/>
              </a:spcAft>
              <a:buFont typeface="Calibri" panose="020F0502020204030204" pitchFamily="34" charset="0"/>
              <a:buChar char="-"/>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khách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lần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Website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bán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chạy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ưa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chuộng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Calibri" panose="020F0502020204030204" pitchFamily="34" charset="0"/>
              <a:buChar char="-"/>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khách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bày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website,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khách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Calibri" panose="020F0502020204030204" pitchFamily="34" charset="0"/>
              <a:buChar char="-"/>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000"/>
              </a:spcAft>
              <a:buFont typeface="Calibri" panose="020F0502020204030204" pitchFamily="34" charset="0"/>
              <a:buChar char="-"/>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Giỏ</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khách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ưa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thích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giỏ</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mình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giỏ</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trực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truyến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407050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D48B4ECF-72D0-40C9-8ED5-B87BADDB5DD4}"/>
              </a:ext>
            </a:extLst>
          </p:cNvPr>
          <p:cNvSpPr>
            <a:spLocks noGrp="1"/>
          </p:cNvSpPr>
          <p:nvPr>
            <p:ph idx="1"/>
          </p:nvPr>
        </p:nvSpPr>
        <p:spPr>
          <a:xfrm>
            <a:off x="458694" y="497150"/>
            <a:ext cx="11274612" cy="5648063"/>
          </a:xfrm>
        </p:spPr>
        <p:txBody>
          <a:bodyPr/>
          <a:lstStyle/>
          <a:p>
            <a:pPr marL="0" indent="0">
              <a:buNone/>
            </a:pPr>
            <a:r>
              <a:rPr lang="en-US" dirty="0"/>
              <a:t>2.2 </a:t>
            </a:r>
            <a:r>
              <a:rPr lang="en-US" dirty="0" err="1"/>
              <a:t>Về</a:t>
            </a:r>
            <a:r>
              <a:rPr lang="en-US" dirty="0"/>
              <a:t> </a:t>
            </a:r>
            <a:r>
              <a:rPr lang="en-US" dirty="0" err="1"/>
              <a:t>phía</a:t>
            </a:r>
            <a:r>
              <a:rPr lang="en-US" dirty="0"/>
              <a:t> </a:t>
            </a:r>
            <a:r>
              <a:rPr lang="en-US" dirty="0" err="1"/>
              <a:t>nhà</a:t>
            </a:r>
            <a:r>
              <a:rPr lang="en-US" dirty="0"/>
              <a:t> </a:t>
            </a:r>
            <a:r>
              <a:rPr lang="en-US" dirty="0" err="1"/>
              <a:t>quản</a:t>
            </a:r>
            <a:r>
              <a:rPr lang="en-US" dirty="0"/>
              <a:t> </a:t>
            </a:r>
            <a:r>
              <a:rPr lang="en-US" dirty="0" err="1"/>
              <a:t>lý</a:t>
            </a:r>
            <a:endParaRPr lang="en-US" dirty="0"/>
          </a:p>
          <a:p>
            <a:pPr marR="0" indent="0" algn="just">
              <a:lnSpc>
                <a:spcPct val="150000"/>
              </a:lnSpc>
              <a:spcBef>
                <a:spcPts val="0"/>
              </a:spcBef>
              <a:spcAft>
                <a:spcPts val="0"/>
              </a:spcAf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Ngoài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lnSpc>
                <a:spcPct val="150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bao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lnSpc>
                <a:spcPct val="150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hay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lnSpc>
                <a:spcPct val="150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lnSpc>
                <a:spcPct val="150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lnSpc>
                <a:spcPct val="150000"/>
              </a:lnSpc>
              <a:spcBef>
                <a:spcPts val="0"/>
              </a:spcBef>
              <a:spcAft>
                <a:spcPts val="10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959656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13E551D3-ADDD-45C0-8EDA-2FD762562135}"/>
              </a:ext>
            </a:extLst>
          </p:cNvPr>
          <p:cNvSpPr>
            <a:spLocks noGrp="1"/>
          </p:cNvSpPr>
          <p:nvPr>
            <p:ph idx="1"/>
          </p:nvPr>
        </p:nvSpPr>
        <p:spPr>
          <a:xfrm>
            <a:off x="458694" y="497150"/>
            <a:ext cx="11274612" cy="5648063"/>
          </a:xfrm>
        </p:spPr>
        <p:txBody>
          <a:bodyPr/>
          <a:lstStyle/>
          <a:p>
            <a:pPr marL="0" indent="0">
              <a:buNone/>
            </a:pPr>
            <a:r>
              <a:rPr lang="en-US" dirty="0"/>
              <a:t>2.2 </a:t>
            </a:r>
            <a:r>
              <a:rPr lang="en-US" dirty="0" err="1"/>
              <a:t>Về</a:t>
            </a:r>
            <a:r>
              <a:rPr lang="en-US" dirty="0"/>
              <a:t> </a:t>
            </a:r>
            <a:r>
              <a:rPr lang="en-US" dirty="0" err="1"/>
              <a:t>phía</a:t>
            </a:r>
            <a:r>
              <a:rPr lang="en-US" dirty="0"/>
              <a:t> </a:t>
            </a:r>
            <a:r>
              <a:rPr lang="en-US" dirty="0" err="1"/>
              <a:t>nhà</a:t>
            </a:r>
            <a:r>
              <a:rPr lang="en-US" dirty="0"/>
              <a:t> </a:t>
            </a:r>
            <a:r>
              <a:rPr lang="en-US" dirty="0" err="1"/>
              <a:t>quản</a:t>
            </a:r>
            <a:r>
              <a:rPr lang="en-US" dirty="0"/>
              <a:t> </a:t>
            </a:r>
            <a:r>
              <a:rPr lang="en-US" dirty="0" err="1"/>
              <a:t>lý</a:t>
            </a:r>
            <a:r>
              <a:rPr lang="en-US" dirty="0"/>
              <a:t> (</a:t>
            </a:r>
            <a:r>
              <a:rPr lang="en-US" dirty="0" err="1"/>
              <a:t>Tiếp</a:t>
            </a:r>
            <a:r>
              <a:rPr lang="en-US" dirty="0"/>
              <a:t>)</a:t>
            </a:r>
          </a:p>
          <a:p>
            <a:pPr marL="342900" marR="0" lvl="0" indent="-342900" algn="just">
              <a:lnSpc>
                <a:spcPct val="150000"/>
              </a:lnSpc>
              <a:spcBef>
                <a:spcPts val="0"/>
              </a:spcBef>
              <a:spcAft>
                <a:spcPts val="0"/>
              </a:spcAft>
              <a:buFont typeface="Calibri" panose="020F0502020204030204" pitchFamily="34"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bao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chi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lọc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lnSpc>
                <a:spcPct val="150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lọc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lnSpc>
                <a:spcPct val="150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Oppo Reno 5, Samsung Galaxy S20,...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gốc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sale,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lnSpc>
                <a:spcPct val="150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chi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gốc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sale,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lnSpc>
                <a:spcPct val="150000"/>
              </a:lnSpc>
              <a:spcBef>
                <a:spcPts val="0"/>
              </a:spcBef>
              <a:spcAft>
                <a:spcPts val="1000"/>
              </a:spcAft>
              <a:buNone/>
            </a:pPr>
            <a:r>
              <a:rPr lang="en-US" sz="1800" dirty="0">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952943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9E05D48-4D3E-4028-A2CE-6B63EA7331A1}"/>
              </a:ext>
            </a:extLst>
          </p:cNvPr>
          <p:cNvSpPr>
            <a:spLocks noGrp="1"/>
          </p:cNvSpPr>
          <p:nvPr>
            <p:ph type="title"/>
          </p:nvPr>
        </p:nvSpPr>
        <p:spPr>
          <a:xfrm>
            <a:off x="458694" y="365760"/>
            <a:ext cx="10895106" cy="637417"/>
          </a:xfrm>
        </p:spPr>
        <p:txBody>
          <a:bodyPr>
            <a:normAutofit/>
          </a:bodyPr>
          <a:lstStyle/>
          <a:p>
            <a:r>
              <a:rPr lang="en-US" sz="2800" dirty="0">
                <a:latin typeface="Times New Roman" panose="02020603050405020304" pitchFamily="18" charset="0"/>
                <a:cs typeface="Times New Roman" panose="02020603050405020304" pitchFamily="18" charset="0"/>
              </a:rPr>
              <a:t>2.3 </a:t>
            </a:r>
            <a:r>
              <a:rPr lang="en-US" sz="2800" dirty="0" err="1">
                <a:latin typeface="Times New Roman" panose="02020603050405020304" pitchFamily="18" charset="0"/>
                <a:cs typeface="Times New Roman" panose="02020603050405020304" pitchFamily="18" charset="0"/>
              </a:rPr>
              <a:t>Biểu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đồ</a:t>
            </a:r>
            <a:r>
              <a:rPr lang="en-US" sz="2800" dirty="0">
                <a:latin typeface="Times New Roman" panose="02020603050405020304" pitchFamily="18" charset="0"/>
                <a:cs typeface="Times New Roman" panose="02020603050405020304" pitchFamily="18" charset="0"/>
              </a:rPr>
              <a:t> USE - CASE</a:t>
            </a:r>
          </a:p>
        </p:txBody>
      </p:sp>
      <p:pic>
        <p:nvPicPr>
          <p:cNvPr id="4" name="Chỗ dành sẵn cho Nội dung 3">
            <a:extLst>
              <a:ext uri="{FF2B5EF4-FFF2-40B4-BE49-F238E27FC236}">
                <a16:creationId xmlns:a16="http://schemas.microsoft.com/office/drawing/2014/main" id="{C9FEBFBC-2236-4803-A3DD-E85CABBE805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867488" y="1319213"/>
            <a:ext cx="7235301" cy="4948422"/>
          </a:xfrm>
          <a:prstGeom prst="rect">
            <a:avLst/>
          </a:prstGeom>
        </p:spPr>
      </p:pic>
    </p:spTree>
    <p:extLst>
      <p:ext uri="{BB962C8B-B14F-4D97-AF65-F5344CB8AC3E}">
        <p14:creationId xmlns:p14="http://schemas.microsoft.com/office/powerpoint/2010/main" val="1204694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4B6E1B9-9237-4BC1-99B8-439614A4C455}"/>
              </a:ext>
            </a:extLst>
          </p:cNvPr>
          <p:cNvSpPr>
            <a:spLocks noGrp="1"/>
          </p:cNvSpPr>
          <p:nvPr>
            <p:ph type="title"/>
          </p:nvPr>
        </p:nvSpPr>
        <p:spPr>
          <a:xfrm>
            <a:off x="458694" y="365760"/>
            <a:ext cx="10895106" cy="628539"/>
          </a:xfrm>
        </p:spPr>
        <p:txBody>
          <a:bodyPr>
            <a:normAutofit/>
          </a:bodyPr>
          <a:lstStyle/>
          <a:p>
            <a:r>
              <a:rPr lang="en-US" sz="2800" dirty="0">
                <a:latin typeface="Times New Roman" panose="02020603050405020304" pitchFamily="18" charset="0"/>
                <a:cs typeface="Times New Roman" panose="02020603050405020304" pitchFamily="18" charset="0"/>
              </a:rPr>
              <a:t>2.4 Wire Frame</a:t>
            </a:r>
          </a:p>
        </p:txBody>
      </p:sp>
      <p:pic>
        <p:nvPicPr>
          <p:cNvPr id="4" name="Chỗ dành sẵn cho Nội dung 3">
            <a:extLst>
              <a:ext uri="{FF2B5EF4-FFF2-40B4-BE49-F238E27FC236}">
                <a16:creationId xmlns:a16="http://schemas.microsoft.com/office/drawing/2014/main" id="{92C8BB22-4C16-41D2-99C0-F150F44A205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031180" y="994299"/>
            <a:ext cx="5750134" cy="5353235"/>
          </a:xfrm>
          <a:prstGeom prst="rect">
            <a:avLst/>
          </a:prstGeom>
        </p:spPr>
      </p:pic>
    </p:spTree>
    <p:extLst>
      <p:ext uri="{BB962C8B-B14F-4D97-AF65-F5344CB8AC3E}">
        <p14:creationId xmlns:p14="http://schemas.microsoft.com/office/powerpoint/2010/main" val="974554430"/>
      </p:ext>
    </p:extLst>
  </p:cSld>
  <p:clrMapOvr>
    <a:masterClrMapping/>
  </p:clrMapOvr>
</p:sld>
</file>

<file path=ppt/theme/theme1.xml><?xml version="1.0" encoding="utf-8"?>
<a:theme xmlns:a="http://schemas.openxmlformats.org/drawingml/2006/main" name="DappledVTI">
  <a:themeElements>
    <a:clrScheme name="AnalogousFromDarkSeedLeftStep">
      <a:dk1>
        <a:srgbClr val="000000"/>
      </a:dk1>
      <a:lt1>
        <a:srgbClr val="FFFFFF"/>
      </a:lt1>
      <a:dk2>
        <a:srgbClr val="3B2E21"/>
      </a:dk2>
      <a:lt2>
        <a:srgbClr val="E7E2E8"/>
      </a:lt2>
      <a:accent1>
        <a:srgbClr val="58B53B"/>
      </a:accent1>
      <a:accent2>
        <a:srgbClr val="81AE2E"/>
      </a:accent2>
      <a:accent3>
        <a:srgbClr val="ACA438"/>
      </a:accent3>
      <a:accent4>
        <a:srgbClr val="BB7831"/>
      </a:accent4>
      <a:accent5>
        <a:srgbClr val="CD5043"/>
      </a:accent5>
      <a:accent6>
        <a:srgbClr val="BB315D"/>
      </a:accent6>
      <a:hlink>
        <a:srgbClr val="BF613F"/>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111</TotalTime>
  <Words>1325</Words>
  <Application>Microsoft Office PowerPoint</Application>
  <PresentationFormat>Màn hình rộng</PresentationFormat>
  <Paragraphs>61</Paragraphs>
  <Slides>24</Slides>
  <Notes>0</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24</vt:i4>
      </vt:variant>
    </vt:vector>
  </HeadingPairs>
  <TitlesOfParts>
    <vt:vector size="31" baseType="lpstr">
      <vt:lpstr>Arial</vt:lpstr>
      <vt:lpstr>Avenir Next LT Pro</vt:lpstr>
      <vt:lpstr>AvenirNext LT Pro Medium</vt:lpstr>
      <vt:lpstr>Calibri</vt:lpstr>
      <vt:lpstr>Sabon Next LT</vt:lpstr>
      <vt:lpstr>Times New Roman</vt:lpstr>
      <vt:lpstr>DappledVTI</vt:lpstr>
      <vt:lpstr>Đề tài: Xây dựng website bán điện thoại di động</vt:lpstr>
      <vt:lpstr>Lời nói đầu</vt:lpstr>
      <vt:lpstr>1. Yêu cầu đối với trang web</vt:lpstr>
      <vt:lpstr>Bản trình bày PowerPoint</vt:lpstr>
      <vt:lpstr>2. Phân tích hệ thống</vt:lpstr>
      <vt:lpstr>Bản trình bày PowerPoint</vt:lpstr>
      <vt:lpstr>Bản trình bày PowerPoint</vt:lpstr>
      <vt:lpstr>2.3 Biểu đồ USE - CASE</vt:lpstr>
      <vt:lpstr>2.4 Wire Frame</vt:lpstr>
      <vt:lpstr>2.5 Sitemap</vt:lpstr>
      <vt:lpstr>3. Phần giao diện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Xây dựng website bán điện thoại di động</dc:title>
  <dc:creator>NGUYEN TRUNG  CUONG</dc:creator>
  <cp:lastModifiedBy>NGUYEN TRUNG  CUONG</cp:lastModifiedBy>
  <cp:revision>10</cp:revision>
  <dcterms:created xsi:type="dcterms:W3CDTF">2021-05-12T00:58:29Z</dcterms:created>
  <dcterms:modified xsi:type="dcterms:W3CDTF">2021-05-12T02:50:06Z</dcterms:modified>
</cp:coreProperties>
</file>